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defRPr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 «Туризм»</a:t>
            </a:r>
          </a:p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Музейна та виставкова діяльність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err="1" smtClean="0"/>
              <a:t>Біляшівський</a:t>
            </a:r>
            <a:r>
              <a:rPr lang="ru-RU" i="1" dirty="0" smtClean="0"/>
              <a:t> М. </a:t>
            </a:r>
            <a:r>
              <a:rPr lang="ru-RU" i="1" dirty="0" err="1" smtClean="0"/>
              <a:t>Наші</a:t>
            </a:r>
            <a:r>
              <a:rPr lang="ru-RU" i="1" dirty="0" smtClean="0"/>
              <a:t> </a:t>
            </a:r>
            <a:r>
              <a:rPr lang="ru-RU" i="1" dirty="0" err="1" smtClean="0"/>
              <a:t>національні</a:t>
            </a:r>
            <a:r>
              <a:rPr lang="ru-RU" i="1" dirty="0" smtClean="0"/>
              <a:t> </a:t>
            </a:r>
            <a:r>
              <a:rPr lang="ru-RU" i="1" dirty="0" err="1" smtClean="0"/>
              <a:t>скарби</a:t>
            </a:r>
            <a:r>
              <a:rPr lang="ru-RU" i="1" dirty="0" smtClean="0"/>
              <a:t>. К., 1918</a:t>
            </a:r>
          </a:p>
          <a:p>
            <a:r>
              <a:rPr lang="ru-RU" i="1" dirty="0" smtClean="0"/>
              <a:t>Шмит Ф.И. Исторические, этнографические и художественные музеи: Очерки истории и теории музейного дела. Х., 1919</a:t>
            </a:r>
          </a:p>
          <a:p>
            <a:r>
              <a:rPr lang="ru-RU" i="1" dirty="0" err="1" smtClean="0"/>
              <a:t>Свєнціцький</a:t>
            </a:r>
            <a:r>
              <a:rPr lang="ru-RU" i="1" dirty="0" smtClean="0"/>
              <a:t> І. Про </a:t>
            </a:r>
            <a:r>
              <a:rPr lang="ru-RU" i="1" dirty="0" err="1" smtClean="0"/>
              <a:t>музеї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музейництво</a:t>
            </a:r>
            <a:r>
              <a:rPr lang="ru-RU" i="1" dirty="0" smtClean="0"/>
              <a:t>: </a:t>
            </a:r>
            <a:r>
              <a:rPr lang="ru-RU" i="1" dirty="0" err="1" smtClean="0"/>
              <a:t>Нариси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замітки</a:t>
            </a:r>
            <a:r>
              <a:rPr lang="ru-RU" i="1" dirty="0" smtClean="0"/>
              <a:t>. </a:t>
            </a:r>
            <a:r>
              <a:rPr lang="ru-RU" i="1" dirty="0" err="1" smtClean="0"/>
              <a:t>Львів</a:t>
            </a:r>
            <a:r>
              <a:rPr lang="ru-RU" i="1" dirty="0" smtClean="0"/>
              <a:t>, 1920</a:t>
            </a:r>
          </a:p>
          <a:p>
            <a:r>
              <a:rPr lang="ru-RU" i="1" dirty="0" err="1" smtClean="0"/>
              <a:t>Український</a:t>
            </a:r>
            <a:r>
              <a:rPr lang="ru-RU" i="1" dirty="0" smtClean="0"/>
              <a:t> музей: </a:t>
            </a:r>
            <a:r>
              <a:rPr lang="ru-RU" i="1" dirty="0" err="1" smtClean="0"/>
              <a:t>Збірник</a:t>
            </a:r>
            <a:r>
              <a:rPr lang="ru-RU" i="1" dirty="0" smtClean="0"/>
              <a:t>, ч. 1. К., 1927</a:t>
            </a:r>
          </a:p>
          <a:p>
            <a:r>
              <a:rPr lang="ru-RU" i="1" dirty="0" err="1" smtClean="0"/>
              <a:t>Дубровський</a:t>
            </a:r>
            <a:r>
              <a:rPr lang="ru-RU" i="1" dirty="0" smtClean="0"/>
              <a:t> В. </a:t>
            </a:r>
            <a:r>
              <a:rPr lang="ru-RU" i="1" dirty="0" err="1" smtClean="0"/>
              <a:t>Чергові</a:t>
            </a:r>
            <a:r>
              <a:rPr lang="ru-RU" i="1" dirty="0" smtClean="0"/>
              <a:t> </a:t>
            </a:r>
            <a:r>
              <a:rPr lang="ru-RU" i="1" dirty="0" err="1" smtClean="0"/>
              <a:t>завдання</a:t>
            </a:r>
            <a:r>
              <a:rPr lang="ru-RU" i="1" dirty="0" smtClean="0"/>
              <a:t> </a:t>
            </a:r>
            <a:r>
              <a:rPr lang="ru-RU" i="1" dirty="0" err="1" smtClean="0"/>
              <a:t>сучасного</a:t>
            </a:r>
            <a:r>
              <a:rPr lang="ru-RU" i="1" dirty="0" smtClean="0"/>
              <a:t> музейного </a:t>
            </a:r>
            <a:r>
              <a:rPr lang="ru-RU" i="1" dirty="0" err="1" smtClean="0"/>
              <a:t>будівництва</a:t>
            </a:r>
            <a:r>
              <a:rPr lang="ru-RU" i="1" dirty="0" smtClean="0"/>
              <a:t> на </a:t>
            </a:r>
            <a:r>
              <a:rPr lang="ru-RU" i="1" dirty="0" err="1" smtClean="0"/>
              <a:t>Україні</a:t>
            </a:r>
            <a:r>
              <a:rPr lang="ru-RU" i="1" dirty="0" smtClean="0"/>
              <a:t>. К., 1927</a:t>
            </a:r>
          </a:p>
          <a:p>
            <a:r>
              <a:rPr lang="ru-RU" i="1" dirty="0" err="1" smtClean="0"/>
              <a:t>Його</a:t>
            </a:r>
            <a:r>
              <a:rPr lang="ru-RU" i="1" dirty="0" smtClean="0"/>
              <a:t> ж. </a:t>
            </a:r>
            <a:r>
              <a:rPr lang="ru-RU" i="1" dirty="0" err="1" smtClean="0"/>
              <a:t>Історично-культурні</a:t>
            </a:r>
            <a:r>
              <a:rPr lang="ru-RU" i="1" dirty="0" smtClean="0"/>
              <a:t> </a:t>
            </a:r>
            <a:r>
              <a:rPr lang="ru-RU" i="1" dirty="0" err="1" smtClean="0"/>
              <a:t>заповідники</a:t>
            </a:r>
            <a:r>
              <a:rPr lang="ru-RU" i="1" dirty="0" smtClean="0"/>
              <a:t> та </a:t>
            </a:r>
            <a:r>
              <a:rPr lang="ru-RU" i="1" dirty="0" err="1" smtClean="0"/>
              <a:t>пам'ятки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. Х., 1930</a:t>
            </a:r>
          </a:p>
          <a:p>
            <a:r>
              <a:rPr lang="ru-RU" i="1" dirty="0" err="1" smtClean="0"/>
              <a:t>Свєнціцький</a:t>
            </a:r>
            <a:r>
              <a:rPr lang="ru-RU" i="1" dirty="0" smtClean="0"/>
              <a:t> І. </a:t>
            </a:r>
            <a:r>
              <a:rPr lang="ru-RU" i="1" dirty="0" err="1" smtClean="0"/>
              <a:t>Музеї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книгозбірні</a:t>
            </a:r>
            <a:r>
              <a:rPr lang="ru-RU" i="1" dirty="0" smtClean="0"/>
              <a:t> </a:t>
            </a:r>
            <a:r>
              <a:rPr lang="ru-RU" i="1" dirty="0" err="1" smtClean="0"/>
              <a:t>сучасної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. </a:t>
            </a:r>
            <a:r>
              <a:rPr lang="ru-RU" i="1" dirty="0" err="1" smtClean="0"/>
              <a:t>Львів</a:t>
            </a:r>
            <a:r>
              <a:rPr lang="ru-RU" i="1" dirty="0" smtClean="0"/>
              <a:t>, 1937</a:t>
            </a:r>
          </a:p>
          <a:p>
            <a:r>
              <a:rPr lang="ru-RU" i="1" dirty="0" smtClean="0"/>
              <a:t>Омельченко Ю.А. История музейного строительства на Украине: 1917–1932. К., 1972</a:t>
            </a:r>
          </a:p>
          <a:p>
            <a:r>
              <a:rPr lang="ru-RU" i="1" dirty="0" err="1" smtClean="0"/>
              <a:t>Буланий</a:t>
            </a:r>
            <a:r>
              <a:rPr lang="ru-RU" i="1" dirty="0" smtClean="0"/>
              <a:t> І.Т., </a:t>
            </a:r>
            <a:r>
              <a:rPr lang="ru-RU" i="1" dirty="0" err="1" smtClean="0"/>
              <a:t>Явтушенко</a:t>
            </a:r>
            <a:r>
              <a:rPr lang="ru-RU" i="1" dirty="0" smtClean="0"/>
              <a:t> І.Г. </a:t>
            </a:r>
            <a:r>
              <a:rPr lang="ru-RU" i="1" dirty="0" err="1" smtClean="0"/>
              <a:t>Громадські</a:t>
            </a:r>
            <a:r>
              <a:rPr lang="ru-RU" i="1" dirty="0" smtClean="0"/>
              <a:t> </a:t>
            </a:r>
            <a:r>
              <a:rPr lang="ru-RU" i="1" dirty="0" err="1" smtClean="0"/>
              <a:t>музеї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: </a:t>
            </a:r>
            <a:r>
              <a:rPr lang="ru-RU" i="1" dirty="0" err="1" smtClean="0"/>
              <a:t>Історія</a:t>
            </a:r>
            <a:r>
              <a:rPr lang="ru-RU" i="1" dirty="0" smtClean="0"/>
              <a:t>, </a:t>
            </a:r>
            <a:r>
              <a:rPr lang="ru-RU" i="1" dirty="0" err="1" smtClean="0"/>
              <a:t>досвід</a:t>
            </a:r>
            <a:r>
              <a:rPr lang="ru-RU" i="1" dirty="0" smtClean="0"/>
              <a:t>, </a:t>
            </a:r>
            <a:r>
              <a:rPr lang="ru-RU" i="1" dirty="0" err="1" smtClean="0"/>
              <a:t>проблеми</a:t>
            </a:r>
            <a:r>
              <a:rPr lang="ru-RU" i="1" dirty="0" smtClean="0"/>
              <a:t>. К., 1979</a:t>
            </a:r>
          </a:p>
          <a:p>
            <a:r>
              <a:rPr lang="ru-RU" i="1" dirty="0" smtClean="0"/>
              <a:t>Мезенцева Г.Г. </a:t>
            </a:r>
            <a:r>
              <a:rPr lang="ru-RU" i="1" dirty="0" err="1" smtClean="0"/>
              <a:t>Музеєзнавство</a:t>
            </a:r>
            <a:r>
              <a:rPr lang="ru-RU" i="1" dirty="0" smtClean="0"/>
              <a:t>. К., 1980</a:t>
            </a:r>
          </a:p>
          <a:p>
            <a:r>
              <a:rPr lang="ru-RU" i="1" dirty="0" smtClean="0"/>
              <a:t>Франко І. </a:t>
            </a:r>
            <a:r>
              <a:rPr lang="ru-RU" i="1" dirty="0" err="1" smtClean="0"/>
              <a:t>Галицьке</a:t>
            </a:r>
            <a:r>
              <a:rPr lang="ru-RU" i="1" dirty="0" smtClean="0"/>
              <a:t> </a:t>
            </a:r>
            <a:r>
              <a:rPr lang="ru-RU" i="1" dirty="0" err="1" smtClean="0"/>
              <a:t>краєзнавство</a:t>
            </a:r>
            <a:r>
              <a:rPr lang="ru-RU" i="1" dirty="0" smtClean="0"/>
              <a:t>. В кн.: Франко І. </a:t>
            </a:r>
            <a:r>
              <a:rPr lang="ru-RU" i="1" dirty="0" err="1" smtClean="0"/>
              <a:t>Зібрання</a:t>
            </a:r>
            <a:r>
              <a:rPr lang="ru-RU" i="1" dirty="0" smtClean="0"/>
              <a:t> </a:t>
            </a:r>
            <a:r>
              <a:rPr lang="ru-RU" i="1" dirty="0" err="1" smtClean="0"/>
              <a:t>творів</a:t>
            </a:r>
            <a:r>
              <a:rPr lang="ru-RU" i="1" dirty="0" smtClean="0"/>
              <a:t>, т. 46, кн. 2. К., 1986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Додаткові джерела інформації: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діяти</a:t>
            </a:r>
            <a:r>
              <a:rPr lang="ru-RU" dirty="0" smtClean="0"/>
              <a:t> </a:t>
            </a:r>
            <a:r>
              <a:rPr lang="ru-RU" dirty="0" err="1" smtClean="0"/>
              <a:t>соціально</a:t>
            </a:r>
            <a:r>
              <a:rPr lang="ru-RU" dirty="0" smtClean="0"/>
              <a:t> </a:t>
            </a:r>
            <a:r>
              <a:rPr lang="ru-RU" dirty="0" err="1" smtClean="0"/>
              <a:t>відповідально</a:t>
            </a:r>
            <a:r>
              <a:rPr lang="ru-RU" dirty="0" smtClean="0"/>
              <a:t> та </a:t>
            </a:r>
            <a:r>
              <a:rPr lang="ru-RU" dirty="0" err="1" smtClean="0"/>
              <a:t>свідомо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моніторинг</a:t>
            </a:r>
            <a:r>
              <a:rPr lang="ru-RU" dirty="0" smtClean="0"/>
              <a:t>, </a:t>
            </a:r>
            <a:r>
              <a:rPr lang="ru-RU" dirty="0" err="1" smtClean="0"/>
              <a:t>інтерпретувати</a:t>
            </a:r>
            <a:r>
              <a:rPr lang="ru-RU" dirty="0" smtClean="0"/>
              <a:t>, </a:t>
            </a:r>
            <a:r>
              <a:rPr lang="ru-RU" dirty="0" err="1" smtClean="0"/>
              <a:t>аналізувати</a:t>
            </a:r>
            <a:r>
              <a:rPr lang="ru-RU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систематизувати</a:t>
            </a:r>
            <a:r>
              <a:rPr lang="ru-RU" dirty="0" smtClean="0"/>
              <a:t> </a:t>
            </a:r>
            <a:r>
              <a:rPr lang="ru-RU" dirty="0" err="1" smtClean="0"/>
              <a:t>туристичну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, </a:t>
            </a:r>
            <a:r>
              <a:rPr lang="ru-RU" dirty="0" err="1" smtClean="0"/>
              <a:t>уміння</a:t>
            </a:r>
            <a:r>
              <a:rPr lang="ru-RU" dirty="0" smtClean="0"/>
              <a:t> </a:t>
            </a:r>
            <a:r>
              <a:rPr lang="ru-RU" dirty="0" err="1" smtClean="0"/>
              <a:t>презентувати</a:t>
            </a:r>
            <a:r>
              <a:rPr lang="ru-RU" dirty="0" smtClean="0"/>
              <a:t> </a:t>
            </a:r>
            <a:r>
              <a:rPr lang="ru-RU" dirty="0" err="1" smtClean="0"/>
              <a:t>туристичний</a:t>
            </a:r>
            <a:r>
              <a:rPr lang="ru-RU" dirty="0" smtClean="0"/>
              <a:t> </a:t>
            </a:r>
            <a:r>
              <a:rPr lang="ru-RU" dirty="0" err="1" smtClean="0"/>
              <a:t>інформаційний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у </a:t>
            </a:r>
            <a:r>
              <a:rPr lang="ru-RU" dirty="0" err="1" smtClean="0"/>
              <a:t>міжнародному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позитивного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несхожості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культур, </a:t>
            </a:r>
            <a:r>
              <a:rPr lang="ru-RU" dirty="0" err="1" smtClean="0"/>
              <a:t>поваги</a:t>
            </a:r>
            <a:r>
              <a:rPr lang="ru-RU" dirty="0" smtClean="0"/>
              <a:t> до </a:t>
            </a:r>
            <a:r>
              <a:rPr lang="ru-RU" dirty="0" err="1" smtClean="0"/>
              <a:t>різноманітності</a:t>
            </a:r>
            <a:r>
              <a:rPr lang="ru-RU" dirty="0" smtClean="0"/>
              <a:t> та </a:t>
            </a:r>
            <a:r>
              <a:rPr lang="ru-RU" dirty="0" err="1" smtClean="0"/>
              <a:t>мультикультурності</a:t>
            </a:r>
            <a:r>
              <a:rPr lang="ru-RU" dirty="0" smtClean="0"/>
              <a:t>,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професійних</a:t>
            </a:r>
            <a:r>
              <a:rPr lang="ru-RU" dirty="0" smtClean="0"/>
              <a:t> </a:t>
            </a:r>
            <a:r>
              <a:rPr lang="ru-RU" dirty="0" err="1" smtClean="0"/>
              <a:t>традицій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, </a:t>
            </a:r>
            <a:r>
              <a:rPr lang="ru-RU" dirty="0" err="1" smtClean="0"/>
              <a:t>розпізнавання</a:t>
            </a:r>
            <a:r>
              <a:rPr lang="ru-RU" dirty="0" smtClean="0"/>
              <a:t> </a:t>
            </a:r>
            <a:r>
              <a:rPr lang="ru-RU" dirty="0" err="1" smtClean="0"/>
              <a:t>міжкультурних</a:t>
            </a:r>
            <a:r>
              <a:rPr lang="ru-RU" dirty="0" smtClean="0"/>
              <a:t> проблем у </a:t>
            </a:r>
            <a:r>
              <a:rPr lang="ru-RU" dirty="0" err="1" smtClean="0"/>
              <a:t>професійній</a:t>
            </a:r>
            <a:r>
              <a:rPr lang="ru-RU" dirty="0" smtClean="0"/>
              <a:t> </a:t>
            </a:r>
            <a:r>
              <a:rPr lang="ru-RU" dirty="0" err="1" smtClean="0"/>
              <a:t>практиці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Компетенції: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в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82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Музейна та виставкова діяльність </vt:lpstr>
      <vt:lpstr>Компетенції: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Додаткові джерела інформації: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Музейна та виставкова діяльність </dc:title>
  <dc:creator>Юдін Ілля Дмитрович</dc:creator>
  <cp:lastModifiedBy>iyudin</cp:lastModifiedBy>
  <cp:revision>1</cp:revision>
  <dcterms:created xsi:type="dcterms:W3CDTF">2021-02-01T13:42:45Z</dcterms:created>
  <dcterms:modified xsi:type="dcterms:W3CDTF">2021-02-01T13:53:25Z</dcterms:modified>
</cp:coreProperties>
</file>